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020" r:id="rId1"/>
  </p:sldMasterIdLst>
  <p:notesMasterIdLst>
    <p:notesMasterId r:id="rId17"/>
  </p:notesMasterIdLst>
  <p:sldIdLst>
    <p:sldId id="256" r:id="rId2"/>
    <p:sldId id="259" r:id="rId3"/>
    <p:sldId id="305" r:id="rId4"/>
    <p:sldId id="306" r:id="rId5"/>
    <p:sldId id="262" r:id="rId6"/>
    <p:sldId id="257" r:id="rId7"/>
    <p:sldId id="269" r:id="rId8"/>
    <p:sldId id="261" r:id="rId9"/>
    <p:sldId id="299" r:id="rId10"/>
    <p:sldId id="304" r:id="rId11"/>
    <p:sldId id="300" r:id="rId12"/>
    <p:sldId id="302" r:id="rId13"/>
    <p:sldId id="307" r:id="rId14"/>
    <p:sldId id="303" r:id="rId15"/>
    <p:sldId id="281" r:id="rId16"/>
  </p:sldIdLst>
  <p:sldSz cx="9144000" cy="5143500" type="screen16x9"/>
  <p:notesSz cx="6858000" cy="9144000"/>
  <p:embeddedFontLst>
    <p:embeddedFont>
      <p:font typeface="Source Sans Pro" panose="020B0604020202020204" charset="0"/>
      <p:regular r:id="rId18"/>
      <p:bold r:id="rId19"/>
      <p:italic r:id="rId20"/>
      <p:boldItalic r:id="rId21"/>
    </p:embeddedFont>
    <p:embeddedFont>
      <p:font typeface="Source Sans Pro Light" panose="020B0604020202020204" charset="0"/>
      <p:regular r:id="rId22"/>
      <p:bold r:id="rId23"/>
      <p:italic r:id="rId24"/>
      <p:boldItalic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Roboto Condensed Light" panose="020B0604020202020204" charset="0"/>
      <p:regular r:id="rId30"/>
    </p:embeddedFont>
    <p:embeddedFont>
      <p:font typeface="Fredoka One" panose="020B0604020202020204" charset="0"/>
      <p:regular r:id="rId31"/>
    </p:embeddedFont>
    <p:embeddedFont>
      <p:font typeface="Anton" panose="020B0604020202020204" charset="0"/>
      <p:regular r:id="rId32"/>
    </p:embeddedFont>
    <p:embeddedFont>
      <p:font typeface="Comfortaa Regular" panose="020B0604020202020204" charset="0"/>
      <p:regular r:id="rId33"/>
      <p:bold r:id="rId34"/>
    </p:embeddedFont>
    <p:embeddedFont>
      <p:font typeface="Roboto Condensed" panose="020B0604020202020204" charset="0"/>
      <p:regular r:id="rId35"/>
      <p:bold r:id="rId36"/>
      <p:italic r:id="rId37"/>
      <p:boldItalic r:id="rId38"/>
    </p:embeddedFont>
    <p:embeddedFont>
      <p:font typeface="Wingdings 3" panose="05040102010807070707" pitchFamily="18" charset="2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9FDC96-A2D9-46C8-B922-3CBBDE81ACA1}">
  <a:tblStyle styleId="{C79FDC96-A2D9-46C8-B922-3CBBDE81AC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94364" autoAdjust="0"/>
  </p:normalViewPr>
  <p:slideViewPr>
    <p:cSldViewPr snapToGrid="0">
      <p:cViewPr varScale="1">
        <p:scale>
          <a:sx n="87" d="100"/>
          <a:sy n="87" d="100"/>
        </p:scale>
        <p:origin x="90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b95e4b46b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b95e4b46b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5410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8b5e3ebb7b_0_36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8b5e3ebb7b_0_36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9e93d14b3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9e93d14b3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89e93d14b3_0_1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89e93d14b3_0_1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9e93d14b3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89e93d14b3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8b5e3ebb7b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8b5e3ebb7b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8aef3aa8f4_0_1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8aef3aa8f4_0_1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b95e4b46b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b95e4b46b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007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b95e4b46b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b95e4b46b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600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b95e4b46b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b95e4b46b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60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376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722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4595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394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8897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00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166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438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713250" y="1331025"/>
            <a:ext cx="7717500" cy="32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100">
                <a:latin typeface="Comfortaa Regular"/>
                <a:ea typeface="Comfortaa Regular"/>
                <a:cs typeface="Comfortaa Regular"/>
                <a:sym typeface="Comfortaa Regular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>
                <a:latin typeface="Comfortaa Regular"/>
                <a:ea typeface="Comfortaa Regular"/>
                <a:cs typeface="Comfortaa Regular"/>
                <a:sym typeface="Comfortaa Regular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>
                <a:latin typeface="Comfortaa Regular"/>
                <a:ea typeface="Comfortaa Regular"/>
                <a:cs typeface="Comfortaa Regular"/>
                <a:sym typeface="Comfortaa Regular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>
                <a:latin typeface="Comfortaa Regular"/>
                <a:ea typeface="Comfortaa Regular"/>
                <a:cs typeface="Comfortaa Regular"/>
                <a:sym typeface="Comfortaa Regular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>
                <a:latin typeface="Comfortaa Regular"/>
                <a:ea typeface="Comfortaa Regular"/>
                <a:cs typeface="Comfortaa Regular"/>
                <a:sym typeface="Comfortaa Regular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>
                <a:latin typeface="Comfortaa Regular"/>
                <a:ea typeface="Comfortaa Regular"/>
                <a:cs typeface="Comfortaa Regular"/>
                <a:sym typeface="Comfortaa Regular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>
                <a:latin typeface="Comfortaa Regular"/>
                <a:ea typeface="Comfortaa Regular"/>
                <a:cs typeface="Comfortaa Regular"/>
                <a:sym typeface="Comfortaa Regular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>
                <a:latin typeface="Comfortaa Regular"/>
                <a:ea typeface="Comfortaa Regular"/>
                <a:cs typeface="Comfortaa Regular"/>
                <a:sym typeface="Comfortaa Regular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>
                <a:latin typeface="Comfortaa Regular"/>
                <a:ea typeface="Comfortaa Regular"/>
                <a:cs typeface="Comfortaa Regular"/>
                <a:sym typeface="Comfortaa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9129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711750" y="1389600"/>
            <a:ext cx="7719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29856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lumns">
  <p:cSld name="Title and 2 column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>
            <a:spLocks noGrp="1"/>
          </p:cNvSpPr>
          <p:nvPr>
            <p:ph type="title"/>
          </p:nvPr>
        </p:nvSpPr>
        <p:spPr>
          <a:xfrm>
            <a:off x="713202" y="539496"/>
            <a:ext cx="7717500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subTitle" idx="1"/>
          </p:nvPr>
        </p:nvSpPr>
        <p:spPr>
          <a:xfrm>
            <a:off x="713188" y="1325355"/>
            <a:ext cx="12012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ton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ton"/>
              <a:buNone/>
              <a:defRPr sz="21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ton"/>
              <a:buNone/>
              <a:defRPr sz="21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ton"/>
              <a:buNone/>
              <a:defRPr sz="21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ton"/>
              <a:buNone/>
              <a:defRPr sz="21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ton"/>
              <a:buNone/>
              <a:defRPr sz="21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ton"/>
              <a:buNone/>
              <a:defRPr sz="21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ton"/>
              <a:buNone/>
              <a:defRPr sz="21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ton"/>
              <a:buNone/>
              <a:defRPr sz="21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subTitle" idx="2"/>
          </p:nvPr>
        </p:nvSpPr>
        <p:spPr>
          <a:xfrm>
            <a:off x="4580713" y="1325355"/>
            <a:ext cx="1197900" cy="3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ton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ton"/>
              <a:buNone/>
              <a:defRPr sz="21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ton"/>
              <a:buNone/>
              <a:defRPr sz="21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ton"/>
              <a:buNone/>
              <a:defRPr sz="21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ton"/>
              <a:buNone/>
              <a:defRPr sz="21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ton"/>
              <a:buNone/>
              <a:defRPr sz="21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ton"/>
              <a:buNone/>
              <a:defRPr sz="21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ton"/>
              <a:buNone/>
              <a:defRPr sz="21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ton"/>
              <a:buNone/>
              <a:defRPr sz="21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subTitle" idx="3"/>
          </p:nvPr>
        </p:nvSpPr>
        <p:spPr>
          <a:xfrm>
            <a:off x="713188" y="1795155"/>
            <a:ext cx="3752700" cy="28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ubTitle" idx="4"/>
          </p:nvPr>
        </p:nvSpPr>
        <p:spPr>
          <a:xfrm>
            <a:off x="4580713" y="1795155"/>
            <a:ext cx="3749100" cy="28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3279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00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>
            <a:spLocks noGrp="1"/>
          </p:cNvSpPr>
          <p:nvPr>
            <p:ph type="title"/>
          </p:nvPr>
        </p:nvSpPr>
        <p:spPr>
          <a:xfrm>
            <a:off x="1004235" y="996700"/>
            <a:ext cx="25728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subTitle" idx="1"/>
          </p:nvPr>
        </p:nvSpPr>
        <p:spPr>
          <a:xfrm>
            <a:off x="1004224" y="1590675"/>
            <a:ext cx="3249300" cy="13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subTitle" idx="2"/>
          </p:nvPr>
        </p:nvSpPr>
        <p:spPr>
          <a:xfrm>
            <a:off x="1004235" y="4343400"/>
            <a:ext cx="3249300" cy="2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767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876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716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91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662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947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4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49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76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  <p:sldLayoutId id="2147484032" r:id="rId12"/>
    <p:sldLayoutId id="2147484033" r:id="rId13"/>
    <p:sldLayoutId id="2147484034" r:id="rId14"/>
    <p:sldLayoutId id="2147484035" r:id="rId15"/>
    <p:sldLayoutId id="2147484036" r:id="rId16"/>
    <p:sldLayoutId id="2147484037" r:id="rId17"/>
    <p:sldLayoutId id="2147484038" r:id="rId18"/>
    <p:sldLayoutId id="2147484039" r:id="rId19"/>
    <p:sldLayoutId id="2147484040" r:id="rId20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1"/>
          <p:cNvSpPr txBox="1">
            <a:spLocks noGrp="1"/>
          </p:cNvSpPr>
          <p:nvPr>
            <p:ph type="ctrTitle"/>
          </p:nvPr>
        </p:nvSpPr>
        <p:spPr>
          <a:xfrm>
            <a:off x="2774373" y="533390"/>
            <a:ext cx="5924485" cy="11261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TRƯỜNG ĐẠI HỌC THỦY LỢI</a:t>
            </a:r>
            <a:b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</a:b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 KHOA CÔNG NGHỆ THÔNG TIN</a:t>
            </a:r>
            <a:endParaRPr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0" name="Google Shape;390;p31"/>
          <p:cNvSpPr txBox="1">
            <a:spLocks noGrp="1"/>
          </p:cNvSpPr>
          <p:nvPr>
            <p:ph type="subTitle" idx="1"/>
          </p:nvPr>
        </p:nvSpPr>
        <p:spPr>
          <a:xfrm>
            <a:off x="723924" y="1659495"/>
            <a:ext cx="8135332" cy="3484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ĐỀ TÀI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nông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B2C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endParaRPr lang="en-US" sz="3200" b="1" dirty="0">
              <a:solidFill>
                <a:schemeClr val="tx1"/>
              </a:solidFill>
              <a:latin typeface="Times New Roman" panose="02020603050405020304" pitchFamily="18" charset="0"/>
              <a:ea typeface="Roboto Condensed" panose="020B0604020202020204" charset="0"/>
              <a:cs typeface="Times New Roman" panose="02020603050405020304" pitchFamily="18" charset="0"/>
            </a:endParaRPr>
          </a:p>
          <a:p>
            <a:pPr marL="101600" indent="0"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Roboto Condensed" panose="020B0604020202020204" charset="0"/>
              <a:cs typeface="Times New Roman" panose="02020603050405020304" pitchFamily="18" charset="0"/>
            </a:endParaRPr>
          </a:p>
          <a:p>
            <a:pPr marL="101600" indent="0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				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GVHD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: TS. Lê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Tuấn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Thành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      </a:t>
            </a:r>
          </a:p>
          <a:p>
            <a:pPr marL="101600" indent="0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				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Sinh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Đặng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Văn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Hà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Roboto Condensed" panose="020B0604020202020204" charset="0"/>
              <a:cs typeface="Times New Roman" panose="02020603050405020304" pitchFamily="18" charset="0"/>
            </a:endParaRPr>
          </a:p>
          <a:p>
            <a:pPr marL="101600" indent="0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      			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Lớp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: 58TH3</a:t>
            </a:r>
          </a:p>
          <a:p>
            <a:pPr marL="101600" indent="0"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Roboto Condensed" panose="020B0604020202020204" charset="0"/>
              <a:cs typeface="Times New Roman" panose="02020603050405020304" pitchFamily="18" charset="0"/>
            </a:endParaRPr>
          </a:p>
        </p:txBody>
      </p:sp>
      <p:grpSp>
        <p:nvGrpSpPr>
          <p:cNvPr id="392" name="Google Shape;392;p31"/>
          <p:cNvGrpSpPr/>
          <p:nvPr/>
        </p:nvGrpSpPr>
        <p:grpSpPr>
          <a:xfrm>
            <a:off x="160000" y="93917"/>
            <a:ext cx="679998" cy="680001"/>
            <a:chOff x="1190475" y="238125"/>
            <a:chExt cx="5230750" cy="5230775"/>
          </a:xfrm>
        </p:grpSpPr>
        <p:sp>
          <p:nvSpPr>
            <p:cNvPr id="393" name="Google Shape;393;p31" descr="Slidesgo" title="Logo"/>
            <p:cNvSpPr/>
            <p:nvPr/>
          </p:nvSpPr>
          <p:spPr>
            <a:xfrm>
              <a:off x="2724675" y="238125"/>
              <a:ext cx="3696550" cy="3696550"/>
            </a:xfrm>
            <a:custGeom>
              <a:avLst/>
              <a:gdLst/>
              <a:ahLst/>
              <a:cxnLst/>
              <a:rect l="l" t="t" r="r" b="b"/>
              <a:pathLst>
                <a:path w="147862" h="147862" extrusionOk="0">
                  <a:moveTo>
                    <a:pt x="0" y="0"/>
                  </a:moveTo>
                  <a:lnTo>
                    <a:pt x="0" y="46133"/>
                  </a:lnTo>
                  <a:lnTo>
                    <a:pt x="142" y="46133"/>
                  </a:lnTo>
                  <a:cubicBezTo>
                    <a:pt x="56188" y="46133"/>
                    <a:pt x="101729" y="91674"/>
                    <a:pt x="101729" y="147862"/>
                  </a:cubicBezTo>
                  <a:lnTo>
                    <a:pt x="147862" y="147862"/>
                  </a:lnTo>
                  <a:lnTo>
                    <a:pt x="147862" y="61369"/>
                  </a:lnTo>
                  <a:lnTo>
                    <a:pt x="86493" y="61369"/>
                  </a:lnTo>
                  <a:lnTo>
                    <a:pt x="86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 descr="Slidesgo" title="Logo"/>
            <p:cNvSpPr/>
            <p:nvPr/>
          </p:nvSpPr>
          <p:spPr>
            <a:xfrm>
              <a:off x="1190475" y="1768475"/>
              <a:ext cx="3700400" cy="3700425"/>
            </a:xfrm>
            <a:custGeom>
              <a:avLst/>
              <a:gdLst/>
              <a:ahLst/>
              <a:cxnLst/>
              <a:rect l="l" t="t" r="r" b="b"/>
              <a:pathLst>
                <a:path w="148016" h="148017" extrusionOk="0">
                  <a:moveTo>
                    <a:pt x="61510" y="1"/>
                  </a:moveTo>
                  <a:lnTo>
                    <a:pt x="0" y="155"/>
                  </a:lnTo>
                  <a:lnTo>
                    <a:pt x="0" y="86648"/>
                  </a:lnTo>
                  <a:lnTo>
                    <a:pt x="61368" y="86648"/>
                  </a:lnTo>
                  <a:lnTo>
                    <a:pt x="61368" y="148017"/>
                  </a:lnTo>
                  <a:lnTo>
                    <a:pt x="147861" y="148017"/>
                  </a:lnTo>
                  <a:lnTo>
                    <a:pt x="148015" y="86648"/>
                  </a:lnTo>
                  <a:cubicBezTo>
                    <a:pt x="148015" y="38894"/>
                    <a:pt x="109275" y="1"/>
                    <a:pt x="615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 descr="Logo DHTL">
            <a:extLst>
              <a:ext uri="{FF2B5EF4-FFF2-40B4-BE49-F238E27FC236}">
                <a16:creationId xmlns:a16="http://schemas.microsoft.com/office/drawing/2014/main" id="{12542335-271A-4726-B1DD-D23DE5B32DD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407" y="334193"/>
            <a:ext cx="1847850" cy="126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Thiết kế website bán hàng chuyên nghiệp - Chuẩn seo - mypage.vn">
            <a:extLst>
              <a:ext uri="{FF2B5EF4-FFF2-40B4-BE49-F238E27FC236}">
                <a16:creationId xmlns:a16="http://schemas.microsoft.com/office/drawing/2014/main" id="{0B21A6BD-8A2E-4A56-BC22-B6A0177B6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902" y="2899063"/>
            <a:ext cx="2220453" cy="190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4499177" y="4805115"/>
            <a:ext cx="584825" cy="273844"/>
          </a:xfrm>
        </p:spPr>
        <p:txBody>
          <a:bodyPr/>
          <a:lstStyle/>
          <a:p>
            <a:pPr algn="ctr"/>
            <a:fld id="{D57F1E4F-1CFF-5643-939E-02111984F565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201" y="300506"/>
            <a:ext cx="7717500" cy="475500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893619" y="857251"/>
            <a:ext cx="7845136" cy="37355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>
          <a:xfrm>
            <a:off x="4499177" y="4805115"/>
            <a:ext cx="584825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5" y="1473627"/>
            <a:ext cx="7335981" cy="32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6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189C-F18C-4482-A53F-A3FF3EBE8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00" y="-45950"/>
            <a:ext cx="7717500" cy="475500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dirty="0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. 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8A71CD6F-706D-4685-94A3-EA56F68B9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127" y="852022"/>
            <a:ext cx="7600344" cy="546667"/>
          </a:xfrm>
        </p:spPr>
        <p:txBody>
          <a:bodyPr/>
          <a:lstStyle/>
          <a:p>
            <a:pPr marL="114300" indent="0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1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Google Shape;993;p58">
            <a:extLst>
              <a:ext uri="{FF2B5EF4-FFF2-40B4-BE49-F238E27FC236}">
                <a16:creationId xmlns:a16="http://schemas.microsoft.com/office/drawing/2014/main" id="{72C790EE-FF58-48F5-ABFA-D9EB868EB714}"/>
              </a:ext>
            </a:extLst>
          </p:cNvPr>
          <p:cNvGrpSpPr/>
          <p:nvPr/>
        </p:nvGrpSpPr>
        <p:grpSpPr>
          <a:xfrm flipH="1">
            <a:off x="0" y="368142"/>
            <a:ext cx="2029619" cy="335562"/>
            <a:chOff x="1474881" y="3308553"/>
            <a:chExt cx="3226226" cy="533400"/>
          </a:xfrm>
        </p:grpSpPr>
        <p:sp>
          <p:nvSpPr>
            <p:cNvPr id="29" name="Google Shape;994;p58">
              <a:extLst>
                <a:ext uri="{FF2B5EF4-FFF2-40B4-BE49-F238E27FC236}">
                  <a16:creationId xmlns:a16="http://schemas.microsoft.com/office/drawing/2014/main" id="{A14631AA-D6A9-436C-B870-949FE865D178}"/>
                </a:ext>
              </a:extLst>
            </p:cNvPr>
            <p:cNvSpPr/>
            <p:nvPr/>
          </p:nvSpPr>
          <p:spPr>
            <a:xfrm>
              <a:off x="3794645" y="3308553"/>
              <a:ext cx="906462" cy="533400"/>
            </a:xfrm>
            <a:custGeom>
              <a:avLst/>
              <a:gdLst/>
              <a:ahLst/>
              <a:cxnLst/>
              <a:rect l="l" t="t" r="r" b="b"/>
              <a:pathLst>
                <a:path w="348" h="203" extrusionOk="0">
                  <a:moveTo>
                    <a:pt x="340" y="127"/>
                  </a:moveTo>
                  <a:cubicBezTo>
                    <a:pt x="214" y="127"/>
                    <a:pt x="214" y="127"/>
                    <a:pt x="214" y="127"/>
                  </a:cubicBezTo>
                  <a:cubicBezTo>
                    <a:pt x="211" y="127"/>
                    <a:pt x="207" y="127"/>
                    <a:pt x="207" y="129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6" y="3"/>
                    <a:pt x="173" y="1"/>
                    <a:pt x="169" y="0"/>
                  </a:cubicBezTo>
                  <a:cubicBezTo>
                    <a:pt x="165" y="0"/>
                    <a:pt x="162" y="3"/>
                    <a:pt x="161" y="7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3" y="59"/>
                    <a:pt x="100" y="57"/>
                    <a:pt x="97" y="57"/>
                  </a:cubicBezTo>
                  <a:cubicBezTo>
                    <a:pt x="94" y="57"/>
                    <a:pt x="90" y="61"/>
                    <a:pt x="89" y="64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72" y="143"/>
                    <a:pt x="72" y="143"/>
                    <a:pt x="72" y="143"/>
                  </a:cubicBezTo>
                  <a:cubicBezTo>
                    <a:pt x="75" y="143"/>
                    <a:pt x="78" y="137"/>
                    <a:pt x="79" y="134"/>
                  </a:cubicBezTo>
                  <a:cubicBezTo>
                    <a:pt x="95" y="90"/>
                    <a:pt x="95" y="90"/>
                    <a:pt x="95" y="90"/>
                  </a:cubicBezTo>
                  <a:cubicBezTo>
                    <a:pt x="118" y="186"/>
                    <a:pt x="118" y="186"/>
                    <a:pt x="118" y="186"/>
                  </a:cubicBezTo>
                  <a:cubicBezTo>
                    <a:pt x="119" y="190"/>
                    <a:pt x="122" y="195"/>
                    <a:pt x="126" y="195"/>
                  </a:cubicBezTo>
                  <a:cubicBezTo>
                    <a:pt x="126" y="195"/>
                    <a:pt x="126" y="195"/>
                    <a:pt x="126" y="195"/>
                  </a:cubicBezTo>
                  <a:cubicBezTo>
                    <a:pt x="130" y="195"/>
                    <a:pt x="133" y="191"/>
                    <a:pt x="134" y="188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93" y="191"/>
                    <a:pt x="193" y="191"/>
                    <a:pt x="193" y="191"/>
                  </a:cubicBezTo>
                  <a:cubicBezTo>
                    <a:pt x="193" y="194"/>
                    <a:pt x="196" y="203"/>
                    <a:pt x="200" y="203"/>
                  </a:cubicBezTo>
                  <a:cubicBezTo>
                    <a:pt x="200" y="203"/>
                    <a:pt x="200" y="203"/>
                    <a:pt x="200" y="203"/>
                  </a:cubicBezTo>
                  <a:cubicBezTo>
                    <a:pt x="204" y="203"/>
                    <a:pt x="207" y="199"/>
                    <a:pt x="208" y="196"/>
                  </a:cubicBezTo>
                  <a:cubicBezTo>
                    <a:pt x="221" y="143"/>
                    <a:pt x="221" y="143"/>
                    <a:pt x="221" y="143"/>
                  </a:cubicBezTo>
                  <a:cubicBezTo>
                    <a:pt x="340" y="143"/>
                    <a:pt x="340" y="143"/>
                    <a:pt x="340" y="143"/>
                  </a:cubicBezTo>
                  <a:cubicBezTo>
                    <a:pt x="344" y="143"/>
                    <a:pt x="348" y="139"/>
                    <a:pt x="348" y="135"/>
                  </a:cubicBezTo>
                  <a:cubicBezTo>
                    <a:pt x="348" y="131"/>
                    <a:pt x="344" y="127"/>
                    <a:pt x="340" y="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30" name="Google Shape;995;p58">
              <a:extLst>
                <a:ext uri="{FF2B5EF4-FFF2-40B4-BE49-F238E27FC236}">
                  <a16:creationId xmlns:a16="http://schemas.microsoft.com/office/drawing/2014/main" id="{9ECB48D0-9AF8-4A57-9DFA-C7B68027610B}"/>
                </a:ext>
              </a:extLst>
            </p:cNvPr>
            <p:cNvSpPr/>
            <p:nvPr/>
          </p:nvSpPr>
          <p:spPr>
            <a:xfrm>
              <a:off x="1474881" y="3641928"/>
              <a:ext cx="2412000" cy="4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30CCF2-51C9-4177-973E-71A7038F56C6}"/>
              </a:ext>
            </a:extLst>
          </p:cNvPr>
          <p:cNvSpPr txBox="1"/>
          <p:nvPr/>
        </p:nvSpPr>
        <p:spPr>
          <a:xfrm>
            <a:off x="4116884" y="4291477"/>
            <a:ext cx="226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Trang </a:t>
            </a:r>
            <a:r>
              <a:rPr lang="en-US" sz="1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chủ</a:t>
            </a:r>
            <a:endParaRPr lang="vi-VN" sz="18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omfortaa Regular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81" y="1336822"/>
            <a:ext cx="5894615" cy="2954655"/>
          </a:xfrm>
          <a:prstGeom prst="rect">
            <a:avLst/>
          </a:prstGeom>
        </p:spPr>
      </p:pic>
      <p:sp>
        <p:nvSpPr>
          <p:cNvPr id="10" name="Slide Number Placeholder 2"/>
          <p:cNvSpPr txBox="1">
            <a:spLocks/>
          </p:cNvSpPr>
          <p:nvPr/>
        </p:nvSpPr>
        <p:spPr>
          <a:xfrm>
            <a:off x="4499177" y="4805115"/>
            <a:ext cx="584825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35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189C-F18C-4482-A53F-A3FF3EBE8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00" y="-45950"/>
            <a:ext cx="7717500" cy="475500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5</a:t>
            </a:r>
            <a:r>
              <a:rPr lang="en-US" sz="3200" b="1" dirty="0" smtClean="0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. </a:t>
            </a:r>
            <a:r>
              <a:rPr lang="en-US" sz="3200" b="1" dirty="0" err="1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Kết</a:t>
            </a:r>
            <a:r>
              <a:rPr lang="en-US" sz="3200" b="1" dirty="0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quả</a:t>
            </a:r>
            <a:r>
              <a:rPr lang="en-US" sz="3200" b="1" dirty="0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ch</a:t>
            </a:r>
            <a:r>
              <a:rPr lang="vi-VN" sz="3200" b="1" dirty="0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ư</a:t>
            </a:r>
            <a:r>
              <a:rPr lang="en-US" sz="3200" b="1" dirty="0" err="1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ơng</a:t>
            </a:r>
            <a:r>
              <a:rPr lang="en-US" sz="3200" b="1" dirty="0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trình</a:t>
            </a:r>
            <a:r>
              <a:rPr lang="en-US" sz="3200" dirty="0">
                <a:solidFill>
                  <a:schemeClr val="bg1"/>
                </a:solidFill>
                <a:latin typeface="Roboto Condensed" panose="020B0604020202020204" charset="0"/>
                <a:cs typeface="Roboto Condensed" panose="020B0604020202020204" charset="0"/>
              </a:rPr>
              <a:t>. </a:t>
            </a:r>
            <a:endParaRPr lang="en-US" sz="2800" dirty="0">
              <a:latin typeface="Roboto Condensed" panose="020B0604020202020204" charset="0"/>
              <a:cs typeface="Roboto Condensed" panose="020B0604020202020204" charset="0"/>
            </a:endParaRPr>
          </a:p>
        </p:txBody>
      </p:sp>
      <p:grpSp>
        <p:nvGrpSpPr>
          <p:cNvPr id="28" name="Google Shape;993;p58">
            <a:extLst>
              <a:ext uri="{FF2B5EF4-FFF2-40B4-BE49-F238E27FC236}">
                <a16:creationId xmlns:a16="http://schemas.microsoft.com/office/drawing/2014/main" id="{72C790EE-FF58-48F5-ABFA-D9EB868EB714}"/>
              </a:ext>
            </a:extLst>
          </p:cNvPr>
          <p:cNvGrpSpPr/>
          <p:nvPr/>
        </p:nvGrpSpPr>
        <p:grpSpPr>
          <a:xfrm flipH="1">
            <a:off x="0" y="368142"/>
            <a:ext cx="2029619" cy="335562"/>
            <a:chOff x="1474881" y="3308553"/>
            <a:chExt cx="3226226" cy="533400"/>
          </a:xfrm>
        </p:grpSpPr>
        <p:sp>
          <p:nvSpPr>
            <p:cNvPr id="29" name="Google Shape;994;p58">
              <a:extLst>
                <a:ext uri="{FF2B5EF4-FFF2-40B4-BE49-F238E27FC236}">
                  <a16:creationId xmlns:a16="http://schemas.microsoft.com/office/drawing/2014/main" id="{A14631AA-D6A9-436C-B870-949FE865D178}"/>
                </a:ext>
              </a:extLst>
            </p:cNvPr>
            <p:cNvSpPr/>
            <p:nvPr/>
          </p:nvSpPr>
          <p:spPr>
            <a:xfrm>
              <a:off x="3794645" y="3308553"/>
              <a:ext cx="906462" cy="533400"/>
            </a:xfrm>
            <a:custGeom>
              <a:avLst/>
              <a:gdLst/>
              <a:ahLst/>
              <a:cxnLst/>
              <a:rect l="l" t="t" r="r" b="b"/>
              <a:pathLst>
                <a:path w="348" h="203" extrusionOk="0">
                  <a:moveTo>
                    <a:pt x="340" y="127"/>
                  </a:moveTo>
                  <a:cubicBezTo>
                    <a:pt x="214" y="127"/>
                    <a:pt x="214" y="127"/>
                    <a:pt x="214" y="127"/>
                  </a:cubicBezTo>
                  <a:cubicBezTo>
                    <a:pt x="211" y="127"/>
                    <a:pt x="207" y="127"/>
                    <a:pt x="207" y="129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6" y="3"/>
                    <a:pt x="173" y="1"/>
                    <a:pt x="169" y="0"/>
                  </a:cubicBezTo>
                  <a:cubicBezTo>
                    <a:pt x="165" y="0"/>
                    <a:pt x="162" y="3"/>
                    <a:pt x="161" y="7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3" y="59"/>
                    <a:pt x="100" y="57"/>
                    <a:pt x="97" y="57"/>
                  </a:cubicBezTo>
                  <a:cubicBezTo>
                    <a:pt x="94" y="57"/>
                    <a:pt x="90" y="61"/>
                    <a:pt x="89" y="64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72" y="143"/>
                    <a:pt x="72" y="143"/>
                    <a:pt x="72" y="143"/>
                  </a:cubicBezTo>
                  <a:cubicBezTo>
                    <a:pt x="75" y="143"/>
                    <a:pt x="78" y="137"/>
                    <a:pt x="79" y="134"/>
                  </a:cubicBezTo>
                  <a:cubicBezTo>
                    <a:pt x="95" y="90"/>
                    <a:pt x="95" y="90"/>
                    <a:pt x="95" y="90"/>
                  </a:cubicBezTo>
                  <a:cubicBezTo>
                    <a:pt x="118" y="186"/>
                    <a:pt x="118" y="186"/>
                    <a:pt x="118" y="186"/>
                  </a:cubicBezTo>
                  <a:cubicBezTo>
                    <a:pt x="119" y="190"/>
                    <a:pt x="122" y="195"/>
                    <a:pt x="126" y="195"/>
                  </a:cubicBezTo>
                  <a:cubicBezTo>
                    <a:pt x="126" y="195"/>
                    <a:pt x="126" y="195"/>
                    <a:pt x="126" y="195"/>
                  </a:cubicBezTo>
                  <a:cubicBezTo>
                    <a:pt x="130" y="195"/>
                    <a:pt x="133" y="191"/>
                    <a:pt x="134" y="188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93" y="191"/>
                    <a:pt x="193" y="191"/>
                    <a:pt x="193" y="191"/>
                  </a:cubicBezTo>
                  <a:cubicBezTo>
                    <a:pt x="193" y="194"/>
                    <a:pt x="196" y="203"/>
                    <a:pt x="200" y="203"/>
                  </a:cubicBezTo>
                  <a:cubicBezTo>
                    <a:pt x="200" y="203"/>
                    <a:pt x="200" y="203"/>
                    <a:pt x="200" y="203"/>
                  </a:cubicBezTo>
                  <a:cubicBezTo>
                    <a:pt x="204" y="203"/>
                    <a:pt x="207" y="199"/>
                    <a:pt x="208" y="196"/>
                  </a:cubicBezTo>
                  <a:cubicBezTo>
                    <a:pt x="221" y="143"/>
                    <a:pt x="221" y="143"/>
                    <a:pt x="221" y="143"/>
                  </a:cubicBezTo>
                  <a:cubicBezTo>
                    <a:pt x="340" y="143"/>
                    <a:pt x="340" y="143"/>
                    <a:pt x="340" y="143"/>
                  </a:cubicBezTo>
                  <a:cubicBezTo>
                    <a:pt x="344" y="143"/>
                    <a:pt x="348" y="139"/>
                    <a:pt x="348" y="135"/>
                  </a:cubicBezTo>
                  <a:cubicBezTo>
                    <a:pt x="348" y="131"/>
                    <a:pt x="344" y="127"/>
                    <a:pt x="340" y="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30" name="Google Shape;995;p58">
              <a:extLst>
                <a:ext uri="{FF2B5EF4-FFF2-40B4-BE49-F238E27FC236}">
                  <a16:creationId xmlns:a16="http://schemas.microsoft.com/office/drawing/2014/main" id="{9ECB48D0-9AF8-4A57-9DFA-C7B68027610B}"/>
                </a:ext>
              </a:extLst>
            </p:cNvPr>
            <p:cNvSpPr/>
            <p:nvPr/>
          </p:nvSpPr>
          <p:spPr>
            <a:xfrm>
              <a:off x="1474881" y="3641928"/>
              <a:ext cx="2412000" cy="4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30CCF2-51C9-4177-973E-71A7038F56C6}"/>
              </a:ext>
            </a:extLst>
          </p:cNvPr>
          <p:cNvSpPr txBox="1"/>
          <p:nvPr/>
        </p:nvSpPr>
        <p:spPr>
          <a:xfrm>
            <a:off x="3108612" y="4028748"/>
            <a:ext cx="311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Trang </a:t>
            </a:r>
            <a:r>
              <a:rPr lang="en-US" sz="1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thanh</a:t>
            </a: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18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toán</a:t>
            </a:r>
            <a:r>
              <a:rPr lang="en-US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qua VNPAY</a:t>
            </a:r>
          </a:p>
        </p:txBody>
      </p:sp>
      <p:sp>
        <p:nvSpPr>
          <p:cNvPr id="9" name="Slide Number Placeholder 2"/>
          <p:cNvSpPr txBox="1">
            <a:spLocks/>
          </p:cNvSpPr>
          <p:nvPr/>
        </p:nvSpPr>
        <p:spPr>
          <a:xfrm>
            <a:off x="4499177" y="4805115"/>
            <a:ext cx="584825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D57F1E4F-1CFF-5643-939E-02111984F565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12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175" y="814582"/>
            <a:ext cx="6381750" cy="311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963" y="282321"/>
            <a:ext cx="7717500" cy="475500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5. </a:t>
            </a:r>
            <a:r>
              <a:rPr lang="en-US" sz="3200" b="1" dirty="0" err="1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Kết</a:t>
            </a:r>
            <a:r>
              <a:rPr lang="en-US" sz="3200" b="1" dirty="0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quả</a:t>
            </a:r>
            <a:r>
              <a:rPr lang="en-US" sz="3200" b="1" dirty="0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ch</a:t>
            </a:r>
            <a:r>
              <a:rPr lang="vi-VN" sz="3200" b="1" dirty="0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ư</a:t>
            </a:r>
            <a:r>
              <a:rPr lang="en-US" sz="3200" b="1" dirty="0" err="1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ơng</a:t>
            </a:r>
            <a:r>
              <a:rPr lang="en-US" sz="3200" b="1" dirty="0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trình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021" y="973369"/>
            <a:ext cx="6597929" cy="29223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30CCF2-51C9-4177-973E-71A7038F56C6}"/>
              </a:ext>
            </a:extLst>
          </p:cNvPr>
          <p:cNvSpPr txBox="1"/>
          <p:nvPr/>
        </p:nvSpPr>
        <p:spPr>
          <a:xfrm>
            <a:off x="3108612" y="4028748"/>
            <a:ext cx="412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Trang</a:t>
            </a:r>
            <a:r>
              <a:rPr lang="en-US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18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quản</a:t>
            </a:r>
            <a:r>
              <a:rPr lang="en-US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18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lý</a:t>
            </a:r>
            <a:r>
              <a:rPr lang="en-US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18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đơn</a:t>
            </a:r>
            <a:r>
              <a:rPr lang="en-US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18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hàng</a:t>
            </a:r>
            <a:r>
              <a:rPr lang="en-US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18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của</a:t>
            </a:r>
            <a:r>
              <a:rPr lang="en-US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18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người</a:t>
            </a:r>
            <a:r>
              <a:rPr lang="en-US" sz="18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1800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dùng</a:t>
            </a:r>
            <a:endParaRPr lang="en-US" sz="18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omfortaa Regular"/>
            </a:endParaRPr>
          </a:p>
        </p:txBody>
      </p:sp>
      <p:sp>
        <p:nvSpPr>
          <p:cNvPr id="11" name="Slide Number Placeholder 2"/>
          <p:cNvSpPr txBox="1">
            <a:spLocks/>
          </p:cNvSpPr>
          <p:nvPr/>
        </p:nvSpPr>
        <p:spPr>
          <a:xfrm>
            <a:off x="4288300" y="4500325"/>
            <a:ext cx="584825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376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189C-F18C-4482-A53F-A3FF3EBE8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00" y="-45950"/>
            <a:ext cx="7717500" cy="475500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6</a:t>
            </a:r>
            <a:r>
              <a:rPr lang="en-US" sz="3200" b="1" dirty="0" smtClean="0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. </a:t>
            </a:r>
            <a:r>
              <a:rPr lang="en-US" sz="3200" b="1" dirty="0" err="1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Tổng</a:t>
            </a:r>
            <a:r>
              <a:rPr lang="en-US" sz="3200" b="1" dirty="0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kết</a:t>
            </a:r>
            <a:r>
              <a:rPr lang="en-US" sz="3200" dirty="0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. </a:t>
            </a:r>
          </a:p>
        </p:txBody>
      </p:sp>
      <p:grpSp>
        <p:nvGrpSpPr>
          <p:cNvPr id="28" name="Google Shape;993;p58">
            <a:extLst>
              <a:ext uri="{FF2B5EF4-FFF2-40B4-BE49-F238E27FC236}">
                <a16:creationId xmlns:a16="http://schemas.microsoft.com/office/drawing/2014/main" id="{72C790EE-FF58-48F5-ABFA-D9EB868EB714}"/>
              </a:ext>
            </a:extLst>
          </p:cNvPr>
          <p:cNvGrpSpPr/>
          <p:nvPr/>
        </p:nvGrpSpPr>
        <p:grpSpPr>
          <a:xfrm flipH="1">
            <a:off x="0" y="368142"/>
            <a:ext cx="2029619" cy="335562"/>
            <a:chOff x="1474881" y="3308553"/>
            <a:chExt cx="3226226" cy="533400"/>
          </a:xfrm>
        </p:grpSpPr>
        <p:sp>
          <p:nvSpPr>
            <p:cNvPr id="29" name="Google Shape;994;p58">
              <a:extLst>
                <a:ext uri="{FF2B5EF4-FFF2-40B4-BE49-F238E27FC236}">
                  <a16:creationId xmlns:a16="http://schemas.microsoft.com/office/drawing/2014/main" id="{A14631AA-D6A9-436C-B870-949FE865D178}"/>
                </a:ext>
              </a:extLst>
            </p:cNvPr>
            <p:cNvSpPr/>
            <p:nvPr/>
          </p:nvSpPr>
          <p:spPr>
            <a:xfrm>
              <a:off x="3794645" y="3308553"/>
              <a:ext cx="906462" cy="533400"/>
            </a:xfrm>
            <a:custGeom>
              <a:avLst/>
              <a:gdLst/>
              <a:ahLst/>
              <a:cxnLst/>
              <a:rect l="l" t="t" r="r" b="b"/>
              <a:pathLst>
                <a:path w="348" h="203" extrusionOk="0">
                  <a:moveTo>
                    <a:pt x="340" y="127"/>
                  </a:moveTo>
                  <a:cubicBezTo>
                    <a:pt x="214" y="127"/>
                    <a:pt x="214" y="127"/>
                    <a:pt x="214" y="127"/>
                  </a:cubicBezTo>
                  <a:cubicBezTo>
                    <a:pt x="211" y="127"/>
                    <a:pt x="207" y="127"/>
                    <a:pt x="207" y="129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6" y="3"/>
                    <a:pt x="173" y="1"/>
                    <a:pt x="169" y="0"/>
                  </a:cubicBezTo>
                  <a:cubicBezTo>
                    <a:pt x="165" y="0"/>
                    <a:pt x="162" y="3"/>
                    <a:pt x="161" y="7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3" y="59"/>
                    <a:pt x="100" y="57"/>
                    <a:pt x="97" y="57"/>
                  </a:cubicBezTo>
                  <a:cubicBezTo>
                    <a:pt x="94" y="57"/>
                    <a:pt x="90" y="61"/>
                    <a:pt x="89" y="64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72" y="143"/>
                    <a:pt x="72" y="143"/>
                    <a:pt x="72" y="143"/>
                  </a:cubicBezTo>
                  <a:cubicBezTo>
                    <a:pt x="75" y="143"/>
                    <a:pt x="78" y="137"/>
                    <a:pt x="79" y="134"/>
                  </a:cubicBezTo>
                  <a:cubicBezTo>
                    <a:pt x="95" y="90"/>
                    <a:pt x="95" y="90"/>
                    <a:pt x="95" y="90"/>
                  </a:cubicBezTo>
                  <a:cubicBezTo>
                    <a:pt x="118" y="186"/>
                    <a:pt x="118" y="186"/>
                    <a:pt x="118" y="186"/>
                  </a:cubicBezTo>
                  <a:cubicBezTo>
                    <a:pt x="119" y="190"/>
                    <a:pt x="122" y="195"/>
                    <a:pt x="126" y="195"/>
                  </a:cubicBezTo>
                  <a:cubicBezTo>
                    <a:pt x="126" y="195"/>
                    <a:pt x="126" y="195"/>
                    <a:pt x="126" y="195"/>
                  </a:cubicBezTo>
                  <a:cubicBezTo>
                    <a:pt x="130" y="195"/>
                    <a:pt x="133" y="191"/>
                    <a:pt x="134" y="188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93" y="191"/>
                    <a:pt x="193" y="191"/>
                    <a:pt x="193" y="191"/>
                  </a:cubicBezTo>
                  <a:cubicBezTo>
                    <a:pt x="193" y="194"/>
                    <a:pt x="196" y="203"/>
                    <a:pt x="200" y="203"/>
                  </a:cubicBezTo>
                  <a:cubicBezTo>
                    <a:pt x="200" y="203"/>
                    <a:pt x="200" y="203"/>
                    <a:pt x="200" y="203"/>
                  </a:cubicBezTo>
                  <a:cubicBezTo>
                    <a:pt x="204" y="203"/>
                    <a:pt x="207" y="199"/>
                    <a:pt x="208" y="196"/>
                  </a:cubicBezTo>
                  <a:cubicBezTo>
                    <a:pt x="221" y="143"/>
                    <a:pt x="221" y="143"/>
                    <a:pt x="221" y="143"/>
                  </a:cubicBezTo>
                  <a:cubicBezTo>
                    <a:pt x="340" y="143"/>
                    <a:pt x="340" y="143"/>
                    <a:pt x="340" y="143"/>
                  </a:cubicBezTo>
                  <a:cubicBezTo>
                    <a:pt x="344" y="143"/>
                    <a:pt x="348" y="139"/>
                    <a:pt x="348" y="135"/>
                  </a:cubicBezTo>
                  <a:cubicBezTo>
                    <a:pt x="348" y="131"/>
                    <a:pt x="344" y="127"/>
                    <a:pt x="340" y="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30" name="Google Shape;995;p58">
              <a:extLst>
                <a:ext uri="{FF2B5EF4-FFF2-40B4-BE49-F238E27FC236}">
                  <a16:creationId xmlns:a16="http://schemas.microsoft.com/office/drawing/2014/main" id="{9ECB48D0-9AF8-4A57-9DFA-C7B68027610B}"/>
                </a:ext>
              </a:extLst>
            </p:cNvPr>
            <p:cNvSpPr/>
            <p:nvPr/>
          </p:nvSpPr>
          <p:spPr>
            <a:xfrm>
              <a:off x="1474881" y="3641928"/>
              <a:ext cx="2412000" cy="4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640514-383E-4BCA-9BD1-8BFA691DC9E9}"/>
              </a:ext>
            </a:extLst>
          </p:cNvPr>
          <p:cNvSpPr txBox="1"/>
          <p:nvPr/>
        </p:nvSpPr>
        <p:spPr>
          <a:xfrm>
            <a:off x="819300" y="604856"/>
            <a:ext cx="7717500" cy="413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5300" indent="-342900" algn="just">
              <a:lnSpc>
                <a:spcPct val="115000"/>
              </a:lnSpc>
              <a:buClr>
                <a:schemeClr val="dk2"/>
              </a:buClr>
              <a:buSzPts val="1200"/>
              <a:buFont typeface="Wingdings" panose="05000000000000000000" pitchFamily="2" charset="2"/>
              <a:buChar char="q"/>
              <a:tabLst>
                <a:tab pos="1257300" algn="l"/>
              </a:tabLst>
            </a:pPr>
            <a:r>
              <a:rPr lang="en-US" sz="2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Những</a:t>
            </a: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điểm</a:t>
            </a: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đã</a:t>
            </a: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đạt</a:t>
            </a: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đ</a:t>
            </a:r>
            <a:r>
              <a:rPr lang="vi-VN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ược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:</a:t>
            </a:r>
          </a:p>
          <a:p>
            <a:pPr marL="571500" indent="-171450">
              <a:buFont typeface="Arial" panose="020B0604020202020204" pitchFamily="34" charset="0"/>
              <a:buChar char="•"/>
            </a:pPr>
            <a:r>
              <a:rPr lang="vi-VN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Website 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đáp ứng được yêu cầu xử lý nghiệp vụ cơ bản của quá trình bán </a:t>
            </a:r>
            <a:r>
              <a:rPr lang="vi-VN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hàng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omfortaa Regular"/>
            </a:endParaRPr>
          </a:p>
          <a:p>
            <a:pPr marL="571500" indent="-171450">
              <a:buFont typeface="Arial" panose="020B0604020202020204" pitchFamily="34" charset="0"/>
              <a:buChar char="•"/>
            </a:pPr>
            <a:r>
              <a:rPr lang="vi-VN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Hỗ 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trợ đánh giá, bình luận cho mỗi sản phẩm.</a:t>
            </a:r>
          </a:p>
          <a:p>
            <a:pPr marL="571500" indent="-171450"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Thanh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toán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qua VNPAY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và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tích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hợp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giao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hàng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nhanh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vào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hệ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thống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.</a:t>
            </a:r>
            <a:endParaRPr lang="vi-V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omfortaa Regular"/>
            </a:endParaRPr>
          </a:p>
          <a:p>
            <a:pPr marL="495300" indent="-342900" algn="just">
              <a:lnSpc>
                <a:spcPct val="115000"/>
              </a:lnSpc>
              <a:buClr>
                <a:schemeClr val="dk2"/>
              </a:buClr>
              <a:buSzPts val="1200"/>
              <a:buFont typeface="Wingdings" panose="05000000000000000000" pitchFamily="2" charset="2"/>
              <a:buChar char="q"/>
            </a:pPr>
            <a:r>
              <a:rPr lang="vi-VN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Hướng phát triển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:</a:t>
            </a:r>
          </a:p>
          <a:p>
            <a:pPr marL="571500" indent="-171450">
              <a:buFont typeface="Arial" panose="020B0604020202020204" pitchFamily="34" charset="0"/>
              <a:buChar char="•"/>
              <a:tabLst>
                <a:tab pos="571500" algn="l"/>
              </a:tabLst>
            </a:pPr>
            <a:r>
              <a:rPr lang="vi-VN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Hoàn 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thiện chức năng liên hệ giữa người bán và người mua.</a:t>
            </a:r>
          </a:p>
          <a:p>
            <a:pPr marL="571500" indent="-171450">
              <a:buFont typeface="Arial" panose="020B0604020202020204" pitchFamily="34" charset="0"/>
              <a:buChar char="•"/>
              <a:tabLst>
                <a:tab pos="571500" algn="l"/>
              </a:tabLst>
            </a:pPr>
            <a:r>
              <a:rPr lang="en-US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Tích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hợp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thêm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nhiều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hình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thức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thanh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toán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hơn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.</a:t>
            </a:r>
          </a:p>
          <a:p>
            <a:pPr marL="571500" indent="-171450">
              <a:buFont typeface="Arial" panose="020B0604020202020204" pitchFamily="34" charset="0"/>
              <a:buChar char="•"/>
              <a:tabLst>
                <a:tab pos="571500" algn="l"/>
              </a:tabLst>
            </a:pPr>
            <a:r>
              <a:rPr lang="vi-VN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Thêm 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chức năng thống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tự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động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nhắc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nhở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doanh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nghiệp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hoàn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tiền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cho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hệ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thống</a:t>
            </a:r>
            <a:r>
              <a:rPr 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.</a:t>
            </a:r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..</a:t>
            </a:r>
            <a:endParaRPr lang="vi-VN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omfortaa Regular"/>
            </a:endParaRPr>
          </a:p>
          <a:p>
            <a:endParaRPr lang="vi-VN" dirty="0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4499177" y="4805115"/>
            <a:ext cx="584825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41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" name="Google Shape;782;p56"/>
          <p:cNvGrpSpPr/>
          <p:nvPr/>
        </p:nvGrpSpPr>
        <p:grpSpPr>
          <a:xfrm>
            <a:off x="7196727" y="1834445"/>
            <a:ext cx="267709" cy="267413"/>
            <a:chOff x="3303268" y="3817349"/>
            <a:chExt cx="346056" cy="345674"/>
          </a:xfrm>
        </p:grpSpPr>
        <p:sp>
          <p:nvSpPr>
            <p:cNvPr id="783" name="Google Shape;783;p5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68" name="Picture 20" descr="Pin on Fascinating Templa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6" y="0"/>
            <a:ext cx="905117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3647" y="1834445"/>
            <a:ext cx="6455884" cy="1242392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 ƠN QUÝ THẦY CÔ ĐÃ LẮNG NGHE</a:t>
            </a:r>
            <a:r>
              <a:rPr lang="en" sz="3200" dirty="0" smtClean="0">
                <a:solidFill>
                  <a:schemeClr val="tx1"/>
                </a:solidFill>
              </a:rPr>
              <a:t>!</a:t>
            </a:r>
            <a:endParaRPr lang="en-US" sz="3200" dirty="0"/>
          </a:p>
        </p:txBody>
      </p:sp>
      <p:sp>
        <p:nvSpPr>
          <p:cNvPr id="9" name="Slide Number Placeholder 2"/>
          <p:cNvSpPr txBox="1">
            <a:spLocks/>
          </p:cNvSpPr>
          <p:nvPr/>
        </p:nvSpPr>
        <p:spPr>
          <a:xfrm>
            <a:off x="4499177" y="4805115"/>
            <a:ext cx="584825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D57F1E4F-1CFF-5643-939E-02111984F565}" type="slidenum"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15</a:t>
            </a:fld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4"/>
          <p:cNvSpPr txBox="1">
            <a:spLocks noGrp="1"/>
          </p:cNvSpPr>
          <p:nvPr>
            <p:ph type="title"/>
          </p:nvPr>
        </p:nvSpPr>
        <p:spPr>
          <a:xfrm>
            <a:off x="713225" y="330506"/>
            <a:ext cx="7717500" cy="726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3200" b="1" dirty="0">
              <a:solidFill>
                <a:schemeClr val="tx1"/>
              </a:solidFill>
              <a:latin typeface="Times New Roman" panose="02020603050405020304" pitchFamily="18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7" name="Google Shape;437;p34"/>
          <p:cNvSpPr txBox="1">
            <a:spLocks noGrp="1"/>
          </p:cNvSpPr>
          <p:nvPr>
            <p:ph type="body" idx="1"/>
          </p:nvPr>
        </p:nvSpPr>
        <p:spPr>
          <a:xfrm>
            <a:off x="713225" y="1184564"/>
            <a:ext cx="7717500" cy="3145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1.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Đặt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vấn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đề</a:t>
            </a:r>
            <a:endParaRPr lang="en-US" sz="2400" dirty="0" smtClean="0">
              <a:solidFill>
                <a:schemeClr val="tx1"/>
              </a:solidFill>
              <a:latin typeface="Times New Roman" panose="02020603050405020304" pitchFamily="18" charset="0"/>
              <a:ea typeface="Roboto Condensed" panose="020B060402020202020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2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quan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 B2C.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3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3" name="Google Shape;437;p34">
            <a:extLst>
              <a:ext uri="{FF2B5EF4-FFF2-40B4-BE49-F238E27FC236}">
                <a16:creationId xmlns:a16="http://schemas.microsoft.com/office/drawing/2014/main" id="{E1D2F63A-A21B-4574-BB7E-B89B25D34A8B}"/>
              </a:ext>
            </a:extLst>
          </p:cNvPr>
          <p:cNvSpPr txBox="1">
            <a:spLocks/>
          </p:cNvSpPr>
          <p:nvPr/>
        </p:nvSpPr>
        <p:spPr>
          <a:xfrm>
            <a:off x="6471425" y="3245944"/>
            <a:ext cx="19593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mfortaa Regular"/>
              <a:buNone/>
              <a:defRPr sz="1400" b="0" i="0" u="none" strike="noStrike" cap="none">
                <a:solidFill>
                  <a:schemeClr val="dk2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 Regular"/>
              <a:buNone/>
              <a:defRPr sz="1400" b="0" i="0" u="none" strike="noStrike" cap="none">
                <a:solidFill>
                  <a:schemeClr val="dk2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 Regular"/>
              <a:buNone/>
              <a:defRPr sz="1400" b="0" i="0" u="none" strike="noStrike" cap="none">
                <a:solidFill>
                  <a:schemeClr val="dk2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 Regular"/>
              <a:buNone/>
              <a:defRPr sz="1400" b="0" i="0" u="none" strike="noStrike" cap="none">
                <a:solidFill>
                  <a:schemeClr val="dk2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 Regular"/>
              <a:buNone/>
              <a:defRPr sz="1400" b="0" i="0" u="none" strike="noStrike" cap="none">
                <a:solidFill>
                  <a:schemeClr val="dk2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 Regular"/>
              <a:buNone/>
              <a:defRPr sz="1400" b="0" i="0" u="none" strike="noStrike" cap="none">
                <a:solidFill>
                  <a:schemeClr val="dk2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 Regular"/>
              <a:buNone/>
              <a:defRPr sz="1400" b="0" i="0" u="none" strike="noStrike" cap="none">
                <a:solidFill>
                  <a:schemeClr val="dk2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 Regular"/>
              <a:buNone/>
              <a:defRPr sz="1400" b="0" i="0" u="none" strike="noStrike" cap="none">
                <a:solidFill>
                  <a:schemeClr val="dk2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mfortaa Regular"/>
              <a:buNone/>
              <a:defRPr sz="1400" b="0" i="0" u="none" strike="noStrike" cap="none">
                <a:solidFill>
                  <a:schemeClr val="dk2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9pPr>
          </a:lstStyle>
          <a:p>
            <a:pPr marL="0" indent="0"/>
            <a:endParaRPr lang="en-US" sz="1800" b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/>
            <a:endParaRPr lang="en-US" dirty="0"/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>
          <a:xfrm>
            <a:off x="4499177" y="4805115"/>
            <a:ext cx="584825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225" y="260478"/>
            <a:ext cx="7717500" cy="478200"/>
          </a:xfrm>
        </p:spPr>
        <p:txBody>
          <a:bodyPr/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3225" y="855236"/>
            <a:ext cx="7717500" cy="32685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covid-19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609600" indent="-457200">
              <a:buFontTx/>
              <a:buChar char="-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3850" indent="-171450">
              <a:buFontTx/>
              <a:buChar char="-"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3850" indent="-171450"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6" name="Picture 12" descr="Vượt dịch COVID 19, ngân hàng hỗ trợ doanh nghiệp phát triển thương mại  điện tử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599" y="2333620"/>
            <a:ext cx="4655126" cy="223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2"/>
          <p:cNvSpPr txBox="1">
            <a:spLocks/>
          </p:cNvSpPr>
          <p:nvPr/>
        </p:nvSpPr>
        <p:spPr>
          <a:xfrm>
            <a:off x="4499177" y="4805115"/>
            <a:ext cx="584825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5679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250" y="318435"/>
            <a:ext cx="7717500" cy="478200"/>
          </a:xfrm>
        </p:spPr>
        <p:txBody>
          <a:bodyPr/>
          <a:lstStyle/>
          <a:p>
            <a:r>
              <a:rPr lang="en-US" dirty="0" smtClean="0"/>
              <a:t>			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3250" y="1102424"/>
            <a:ext cx="7717500" cy="3490357"/>
          </a:xfrm>
        </p:spPr>
        <p:txBody>
          <a:bodyPr/>
          <a:lstStyle/>
          <a:p>
            <a:pPr marL="514350" lvl="0" indent="-228600">
              <a:buFont typeface="Arial" panose="020B0604020202020204" pitchFamily="34" charset="0"/>
              <a:buChar char="•"/>
            </a:pPr>
            <a:r>
              <a:rPr lang="vi-V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</a:t>
            </a:r>
            <a:r>
              <a:rPr lang="vi-V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 các chức năng cơ bản của một website </a:t>
            </a:r>
            <a:r>
              <a:rPr lang="vi-V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thương mại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vi-V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2286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nông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nông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2286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2"/>
          <p:cNvSpPr txBox="1">
            <a:spLocks/>
          </p:cNvSpPr>
          <p:nvPr/>
        </p:nvSpPr>
        <p:spPr>
          <a:xfrm>
            <a:off x="4509568" y="4726159"/>
            <a:ext cx="584825" cy="235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030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C93C7F-0497-4069-B338-5DFBF859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509" y="1047754"/>
            <a:ext cx="7719000" cy="317940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vi-VN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Thương </a:t>
            </a:r>
            <a:r>
              <a:rPr lang="vi-V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mại điện </a:t>
            </a:r>
            <a:r>
              <a:rPr lang="vi-VN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 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 mua bán sản phẩm hay dịch vụ trên các hệ thống điện </a:t>
            </a:r>
            <a:r>
              <a:rPr lang="vi-V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vi-V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 6 loại hình thương mại điện tử cơ bản: </a:t>
            </a:r>
          </a:p>
          <a:p>
            <a:pPr marL="514350" lvl="1" indent="-2286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 nghiệp với Doanh nghiệp (B2B).</a:t>
            </a:r>
          </a:p>
          <a:p>
            <a:pPr marL="514350" lvl="1" indent="-2286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vi-VN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 nghiệp với Khách hàng (B2C).</a:t>
            </a:r>
          </a:p>
          <a:p>
            <a:pPr marL="514350" lvl="1" indent="-2286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 hàng với Khách hàng (C2C).</a:t>
            </a:r>
          </a:p>
          <a:p>
            <a:pPr marL="514350" lvl="1" indent="-2286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 hàng với Doanh nghiệp (C2B). </a:t>
            </a:r>
          </a:p>
          <a:p>
            <a:pPr marL="514350" lvl="1" indent="-2286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 nghiệp với chính phủ (B2A).</a:t>
            </a:r>
          </a:p>
          <a:p>
            <a:pPr marL="514350" lvl="1" indent="-2286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vi-V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 hàng với Chính phủ (C2A).</a:t>
            </a:r>
            <a:endParaRPr 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>
              <a:buNone/>
            </a:pPr>
            <a:endParaRPr lang="en-US" sz="1600" dirty="0">
              <a:latin typeface="Roboto Condensed" panose="020B0604020202020204" charset="0"/>
              <a:cs typeface="Roboto Condensed" panose="020B0604020202020204" charset="0"/>
            </a:endParaRPr>
          </a:p>
        </p:txBody>
      </p:sp>
      <p:sp>
        <p:nvSpPr>
          <p:cNvPr id="479" name="Google Shape;479;p37"/>
          <p:cNvSpPr txBox="1">
            <a:spLocks noGrp="1"/>
          </p:cNvSpPr>
          <p:nvPr>
            <p:ph type="title"/>
          </p:nvPr>
        </p:nvSpPr>
        <p:spPr>
          <a:xfrm>
            <a:off x="584490" y="495589"/>
            <a:ext cx="7975019" cy="5521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i="0" dirty="0">
                <a:solidFill>
                  <a:srgbClr val="000000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  <a:t/>
            </a:r>
            <a:br>
              <a:rPr lang="en-US" sz="3600" i="0" dirty="0">
                <a:solidFill>
                  <a:srgbClr val="000000"/>
                </a:solidFill>
                <a:effectLst/>
                <a:latin typeface="Roboto Condensed" panose="020B0604020202020204" charset="0"/>
                <a:ea typeface="Roboto Condensed" panose="020B0604020202020204" charset="0"/>
              </a:rPr>
            </a:b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Roboto Condensed" panose="020B0604020202020204" charset="0"/>
                <a:cs typeface="Times New Roman" panose="02020603050405020304" pitchFamily="18" charset="0"/>
              </a:rPr>
              <a:t>2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ô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B2C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</a:rPr>
              <a:t/>
            </a:r>
            <a:br>
              <a:rPr lang="en-US" sz="2800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</a:rPr>
            </a:b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B2C là gì? Sự bùng nổ mua sắm trực tuyến B2C">
            <a:extLst>
              <a:ext uri="{FF2B5EF4-FFF2-40B4-BE49-F238E27FC236}">
                <a16:creationId xmlns:a16="http://schemas.microsoft.com/office/drawing/2014/main" id="{41B7701B-E937-44AF-AD80-7280480BD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178" y="2891165"/>
            <a:ext cx="2615914" cy="202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2"/>
          <p:cNvSpPr txBox="1">
            <a:spLocks/>
          </p:cNvSpPr>
          <p:nvPr/>
        </p:nvSpPr>
        <p:spPr>
          <a:xfrm>
            <a:off x="4499177" y="4805115"/>
            <a:ext cx="584825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2"/>
          <p:cNvSpPr txBox="1">
            <a:spLocks noGrp="1"/>
          </p:cNvSpPr>
          <p:nvPr>
            <p:ph type="title"/>
          </p:nvPr>
        </p:nvSpPr>
        <p:spPr>
          <a:xfrm>
            <a:off x="567611" y="136785"/>
            <a:ext cx="8008777" cy="1058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ô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ình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B2C.</a:t>
            </a:r>
          </a:p>
        </p:txBody>
      </p:sp>
      <p:sp>
        <p:nvSpPr>
          <p:cNvPr id="400" name="Google Shape;400;p32"/>
          <p:cNvSpPr txBox="1">
            <a:spLocks noGrp="1"/>
          </p:cNvSpPr>
          <p:nvPr>
            <p:ph type="body" idx="1"/>
          </p:nvPr>
        </p:nvSpPr>
        <p:spPr>
          <a:xfrm>
            <a:off x="492740" y="746762"/>
            <a:ext cx="8008776" cy="3649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vi-V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B2C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vi-V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5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500" dirty="0">
              <a:solidFill>
                <a:schemeClr val="tx1"/>
              </a:solidFill>
              <a:latin typeface="Times New Roman" panose="02020603050405020304" pitchFamily="18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0000"/>
              </a:solidFill>
              <a:effectLst/>
              <a:latin typeface="Comfortaa Regular" panose="020B0604020202020204" charset="0"/>
              <a:ea typeface="Source Sans Pro" panose="020B0503030403020204" pitchFamily="34" charset="0"/>
            </a:endParaRPr>
          </a:p>
        </p:txBody>
      </p:sp>
      <p:sp>
        <p:nvSpPr>
          <p:cNvPr id="2" name="AutoShape 2" descr="What is B2B &amp; B2C business model | SpdLoad">
            <a:extLst>
              <a:ext uri="{FF2B5EF4-FFF2-40B4-BE49-F238E27FC236}">
                <a16:creationId xmlns:a16="http://schemas.microsoft.com/office/drawing/2014/main" id="{42542AAF-3A24-4435-8FE2-ABEAEF2325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83BB71-B0EE-4424-987F-46477A014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752" y="1333696"/>
            <a:ext cx="2694181" cy="1708913"/>
          </a:xfrm>
          <a:prstGeom prst="rect">
            <a:avLst/>
          </a:prstGeom>
        </p:spPr>
      </p:pic>
      <p:pic>
        <p:nvPicPr>
          <p:cNvPr id="1028" name="Picture 4" descr="What is B2C eCommerce? What strategy you need to succeed in B2C eCommerce?  | by Abrar Shahriar | Medium">
            <a:extLst>
              <a:ext uri="{FF2B5EF4-FFF2-40B4-BE49-F238E27FC236}">
                <a16:creationId xmlns:a16="http://schemas.microsoft.com/office/drawing/2014/main" id="{EB8B424F-A6D4-4FB1-87B3-C82F17B9E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055" y="3162247"/>
            <a:ext cx="2594113" cy="138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2"/>
          <p:cNvSpPr txBox="1">
            <a:spLocks/>
          </p:cNvSpPr>
          <p:nvPr/>
        </p:nvSpPr>
        <p:spPr>
          <a:xfrm>
            <a:off x="4499177" y="4805115"/>
            <a:ext cx="584825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4"/>
          <p:cNvSpPr txBox="1">
            <a:spLocks noGrp="1"/>
          </p:cNvSpPr>
          <p:nvPr>
            <p:ph type="title"/>
          </p:nvPr>
        </p:nvSpPr>
        <p:spPr>
          <a:xfrm>
            <a:off x="198304" y="322992"/>
            <a:ext cx="7718425" cy="5064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F1F6A1-9171-4551-BF20-2C636EE1C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0850" y="1331914"/>
            <a:ext cx="7717500" cy="3235387"/>
          </a:xfrm>
        </p:spPr>
        <p:txBody>
          <a:bodyPr/>
          <a:lstStyle/>
          <a:p>
            <a:pPr marL="4381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Laravel (PHP framework)</a:t>
            </a:r>
          </a:p>
          <a:p>
            <a:pPr marL="152400" indent="0" algn="just">
              <a:lnSpc>
                <a:spcPct val="150000"/>
              </a:lnSpc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 algn="just">
              <a:lnSpc>
                <a:spcPct val="150000"/>
              </a:lnSpc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 </a:t>
            </a:r>
          </a:p>
          <a:p>
            <a:pPr marL="4381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tx1"/>
              </a:solidFill>
              <a:latin typeface="Roboto Condensed" panose="020B0604020202020204" charset="0"/>
              <a:cs typeface="Roboto Condensed" panose="020B0604020202020204" charset="0"/>
            </a:endParaRPr>
          </a:p>
          <a:p>
            <a:pPr marL="152400" indent="0" algn="just">
              <a:lnSpc>
                <a:spcPct val="150000"/>
              </a:lnSpc>
              <a:buNone/>
            </a:pPr>
            <a:endParaRPr lang="en-US" sz="1600" dirty="0">
              <a:solidFill>
                <a:schemeClr val="tx1"/>
              </a:solidFill>
              <a:latin typeface="Roboto Condensed" panose="020B0604020202020204" charset="0"/>
              <a:cs typeface="Roboto Condensed" panose="020B0604020202020204" charset="0"/>
            </a:endParaRPr>
          </a:p>
          <a:p>
            <a:pPr marL="152400" indent="0" algn="just">
              <a:buNone/>
            </a:pPr>
            <a:endParaRPr lang="en-US" sz="1600" b="0" i="0" dirty="0">
              <a:solidFill>
                <a:schemeClr val="tx1"/>
              </a:solidFill>
              <a:effectLst/>
              <a:latin typeface="Roboto Condensed" panose="020B0604020202020204" charset="0"/>
              <a:cs typeface="Roboto Condensed" panose="020B0604020202020204" charset="0"/>
            </a:endParaRPr>
          </a:p>
          <a:p>
            <a:pPr marL="152400" indent="0" algn="just">
              <a:buNone/>
            </a:pPr>
            <a:endParaRPr lang="en-US" sz="1600" dirty="0">
              <a:solidFill>
                <a:schemeClr val="tx1"/>
              </a:solidFill>
              <a:latin typeface="Roboto Condensed" panose="020B0604020202020204" charset="0"/>
              <a:cs typeface="Roboto Condensed" panose="020B0604020202020204" charset="0"/>
            </a:endParaRPr>
          </a:p>
          <a:p>
            <a:pPr marL="152400" indent="0" algn="just">
              <a:buNone/>
            </a:pPr>
            <a:endParaRPr lang="en-US" sz="1600" b="0" i="0" dirty="0">
              <a:solidFill>
                <a:schemeClr val="tx1"/>
              </a:solidFill>
              <a:effectLst/>
              <a:latin typeface="Roboto Condensed" panose="020B0604020202020204" charset="0"/>
              <a:cs typeface="Roboto Condensed" panose="020B0604020202020204" charset="0"/>
            </a:endParaRPr>
          </a:p>
          <a:p>
            <a:pPr marL="152400" indent="0" algn="just">
              <a:buNone/>
            </a:pPr>
            <a:endParaRPr lang="en-US" sz="1600" dirty="0">
              <a:solidFill>
                <a:schemeClr val="tx1"/>
              </a:solidFill>
              <a:latin typeface="Roboto Condensed" panose="020B0604020202020204" charset="0"/>
              <a:cs typeface="Roboto Condensed" panose="020B0604020202020204" charset="0"/>
            </a:endParaRPr>
          </a:p>
          <a:p>
            <a:pPr marL="152400" indent="0" algn="just">
              <a:buNone/>
            </a:pPr>
            <a:endParaRPr lang="en-US" sz="1600" b="0" i="0" dirty="0">
              <a:solidFill>
                <a:schemeClr val="tx1"/>
              </a:solidFill>
              <a:effectLst/>
              <a:latin typeface="Roboto Condensed" panose="020B0604020202020204" charset="0"/>
              <a:cs typeface="Roboto Condensed" panose="020B0604020202020204" charset="0"/>
            </a:endParaRPr>
          </a:p>
          <a:p>
            <a:pPr marL="152400" indent="0">
              <a:buNone/>
            </a:pPr>
            <a:endParaRPr lang="en-US" sz="1600" dirty="0">
              <a:solidFill>
                <a:schemeClr val="tx1"/>
              </a:solidFill>
              <a:latin typeface="Roboto Condensed" panose="020B0604020202020204" charset="0"/>
              <a:cs typeface="Roboto Condensed" panose="020B0604020202020204" charset="0"/>
            </a:endParaRPr>
          </a:p>
        </p:txBody>
      </p:sp>
      <p:sp>
        <p:nvSpPr>
          <p:cNvPr id="4" name="AutoShape 2" descr="PHP: Download Logos">
            <a:extLst>
              <a:ext uri="{FF2B5EF4-FFF2-40B4-BE49-F238E27FC236}">
                <a16:creationId xmlns:a16="http://schemas.microsoft.com/office/drawing/2014/main" id="{CCA06F05-AFC5-482B-9158-461A6A9B9D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B99ABB8-4DCE-47F6-AA72-16F9D38F3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0724" y="1049973"/>
            <a:ext cx="1993105" cy="1076445"/>
          </a:xfrm>
          <a:prstGeom prst="rect">
            <a:avLst/>
          </a:prstGeom>
        </p:spPr>
      </p:pic>
      <p:pic>
        <p:nvPicPr>
          <p:cNvPr id="2052" name="Picture 4" descr="Download MySQL Logo in SVG Vector or PNG File Format - Logo.wine">
            <a:extLst>
              <a:ext uri="{FF2B5EF4-FFF2-40B4-BE49-F238E27FC236}">
                <a16:creationId xmlns:a16="http://schemas.microsoft.com/office/drawing/2014/main" id="{C0D2693A-754B-4637-B5A1-53FC2ADF9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761" y="2419350"/>
            <a:ext cx="2390774" cy="15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aravel - Wikipedia">
            <a:extLst>
              <a:ext uri="{FF2B5EF4-FFF2-40B4-BE49-F238E27FC236}">
                <a16:creationId xmlns:a16="http://schemas.microsoft.com/office/drawing/2014/main" id="{C6A34A5C-8CB1-425A-A381-77D818082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825501"/>
            <a:ext cx="1836907" cy="176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hi tiết cài đặt localhost với XAMPP và thao tác cơ bản trên Windows và  LinuxMint | Le Tran Trung Hieu&amp;#39;s Blo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1" y="2590799"/>
            <a:ext cx="1745444" cy="142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2"/>
          <p:cNvSpPr txBox="1">
            <a:spLocks/>
          </p:cNvSpPr>
          <p:nvPr/>
        </p:nvSpPr>
        <p:spPr>
          <a:xfrm>
            <a:off x="4533900" y="4636358"/>
            <a:ext cx="584825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6"/>
          <p:cNvSpPr txBox="1">
            <a:spLocks noGrp="1"/>
          </p:cNvSpPr>
          <p:nvPr>
            <p:ph type="title"/>
          </p:nvPr>
        </p:nvSpPr>
        <p:spPr>
          <a:xfrm>
            <a:off x="714750" y="214272"/>
            <a:ext cx="7717500" cy="632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. </a:t>
            </a:r>
            <a:endParaRPr sz="3200" b="1" dirty="0">
              <a:solidFill>
                <a:schemeClr val="tx1"/>
              </a:solidFill>
              <a:latin typeface="Roboto Condensed" panose="020B0604020202020204" charset="0"/>
              <a:cs typeface="Roboto Condensed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4DB8C-49E4-4419-9A31-F0DB3C27F993}"/>
              </a:ext>
            </a:extLst>
          </p:cNvPr>
          <p:cNvSpPr txBox="1"/>
          <p:nvPr/>
        </p:nvSpPr>
        <p:spPr>
          <a:xfrm>
            <a:off x="845127" y="846382"/>
            <a:ext cx="3633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  <a:sym typeface="Comfortaa Regular"/>
              </a:rPr>
              <a:t>-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S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ơ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đồ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chức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năng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hệ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omfortaa Regular"/>
              </a:rPr>
              <a:t>thống</a:t>
            </a:r>
            <a:r>
              <a:rPr lang="en-US" sz="2400" dirty="0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  <a:sym typeface="Comfortaa Regular"/>
              </a:rPr>
              <a:t>:</a:t>
            </a:r>
            <a:endParaRPr lang="vi-VN" sz="2400" dirty="0">
              <a:solidFill>
                <a:schemeClr val="tx1"/>
              </a:solidFill>
              <a:latin typeface="Roboto Condensed" panose="020B0604020202020204" charset="0"/>
              <a:cs typeface="Roboto Condensed" panose="020B0604020202020204" charset="0"/>
              <a:sym typeface="Comfortaa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990" y="1357065"/>
            <a:ext cx="6039456" cy="3448050"/>
          </a:xfrm>
          <a:prstGeom prst="rect">
            <a:avLst/>
          </a:prstGeom>
        </p:spPr>
      </p:pic>
      <p:sp>
        <p:nvSpPr>
          <p:cNvPr id="5" name="Slide Number Placeholder 2"/>
          <p:cNvSpPr txBox="1">
            <a:spLocks/>
          </p:cNvSpPr>
          <p:nvPr/>
        </p:nvSpPr>
        <p:spPr>
          <a:xfrm>
            <a:off x="4499177" y="4805115"/>
            <a:ext cx="584825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189C-F18C-4482-A53F-A3FF3EBE8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230" y="15189"/>
            <a:ext cx="7717500" cy="475500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solidFill>
                  <a:schemeClr val="tx1"/>
                </a:solidFill>
                <a:latin typeface="Roboto Condensed" panose="020B0604020202020204" charset="0"/>
                <a:cs typeface="Roboto Condensed" panose="020B0604020202020204" charset="0"/>
              </a:rPr>
              <a:t>. </a:t>
            </a:r>
            <a:endParaRPr lang="en-US" sz="3200" dirty="0">
              <a:latin typeface="Roboto Condensed" panose="020B0604020202020204" charset="0"/>
              <a:cs typeface="Roboto Condensed" panose="020B0604020202020204" charset="0"/>
            </a:endParaRP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8A71CD6F-706D-4685-94A3-EA56F68B9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494" y="703704"/>
            <a:ext cx="3200250" cy="487534"/>
          </a:xfrm>
        </p:spPr>
        <p:txBody>
          <a:bodyPr/>
          <a:lstStyle/>
          <a:p>
            <a:pPr marL="114300" indent="0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</a:t>
            </a:r>
            <a:r>
              <a:rPr lang="vi-V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Google Shape;993;p58">
            <a:extLst>
              <a:ext uri="{FF2B5EF4-FFF2-40B4-BE49-F238E27FC236}">
                <a16:creationId xmlns:a16="http://schemas.microsoft.com/office/drawing/2014/main" id="{72C790EE-FF58-48F5-ABFA-D9EB868EB714}"/>
              </a:ext>
            </a:extLst>
          </p:cNvPr>
          <p:cNvGrpSpPr/>
          <p:nvPr/>
        </p:nvGrpSpPr>
        <p:grpSpPr>
          <a:xfrm flipH="1">
            <a:off x="0" y="368142"/>
            <a:ext cx="2029619" cy="335562"/>
            <a:chOff x="1474881" y="3308553"/>
            <a:chExt cx="3226226" cy="533400"/>
          </a:xfrm>
        </p:grpSpPr>
        <p:sp>
          <p:nvSpPr>
            <p:cNvPr id="29" name="Google Shape;994;p58">
              <a:extLst>
                <a:ext uri="{FF2B5EF4-FFF2-40B4-BE49-F238E27FC236}">
                  <a16:creationId xmlns:a16="http://schemas.microsoft.com/office/drawing/2014/main" id="{A14631AA-D6A9-436C-B870-949FE865D178}"/>
                </a:ext>
              </a:extLst>
            </p:cNvPr>
            <p:cNvSpPr/>
            <p:nvPr/>
          </p:nvSpPr>
          <p:spPr>
            <a:xfrm>
              <a:off x="3794645" y="3308553"/>
              <a:ext cx="906462" cy="533400"/>
            </a:xfrm>
            <a:custGeom>
              <a:avLst/>
              <a:gdLst/>
              <a:ahLst/>
              <a:cxnLst/>
              <a:rect l="l" t="t" r="r" b="b"/>
              <a:pathLst>
                <a:path w="348" h="203" extrusionOk="0">
                  <a:moveTo>
                    <a:pt x="340" y="127"/>
                  </a:moveTo>
                  <a:cubicBezTo>
                    <a:pt x="214" y="127"/>
                    <a:pt x="214" y="127"/>
                    <a:pt x="214" y="127"/>
                  </a:cubicBezTo>
                  <a:cubicBezTo>
                    <a:pt x="211" y="127"/>
                    <a:pt x="207" y="127"/>
                    <a:pt x="207" y="129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6" y="3"/>
                    <a:pt x="173" y="1"/>
                    <a:pt x="169" y="0"/>
                  </a:cubicBezTo>
                  <a:cubicBezTo>
                    <a:pt x="165" y="0"/>
                    <a:pt x="162" y="3"/>
                    <a:pt x="161" y="7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3" y="59"/>
                    <a:pt x="100" y="57"/>
                    <a:pt x="97" y="57"/>
                  </a:cubicBezTo>
                  <a:cubicBezTo>
                    <a:pt x="94" y="57"/>
                    <a:pt x="90" y="61"/>
                    <a:pt x="89" y="64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72" y="143"/>
                    <a:pt x="72" y="143"/>
                    <a:pt x="72" y="143"/>
                  </a:cubicBezTo>
                  <a:cubicBezTo>
                    <a:pt x="75" y="143"/>
                    <a:pt x="78" y="137"/>
                    <a:pt x="79" y="134"/>
                  </a:cubicBezTo>
                  <a:cubicBezTo>
                    <a:pt x="95" y="90"/>
                    <a:pt x="95" y="90"/>
                    <a:pt x="95" y="90"/>
                  </a:cubicBezTo>
                  <a:cubicBezTo>
                    <a:pt x="118" y="186"/>
                    <a:pt x="118" y="186"/>
                    <a:pt x="118" y="186"/>
                  </a:cubicBezTo>
                  <a:cubicBezTo>
                    <a:pt x="119" y="190"/>
                    <a:pt x="122" y="195"/>
                    <a:pt x="126" y="195"/>
                  </a:cubicBezTo>
                  <a:cubicBezTo>
                    <a:pt x="126" y="195"/>
                    <a:pt x="126" y="195"/>
                    <a:pt x="126" y="195"/>
                  </a:cubicBezTo>
                  <a:cubicBezTo>
                    <a:pt x="130" y="195"/>
                    <a:pt x="133" y="191"/>
                    <a:pt x="134" y="188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93" y="191"/>
                    <a:pt x="193" y="191"/>
                    <a:pt x="193" y="191"/>
                  </a:cubicBezTo>
                  <a:cubicBezTo>
                    <a:pt x="193" y="194"/>
                    <a:pt x="196" y="203"/>
                    <a:pt x="200" y="203"/>
                  </a:cubicBezTo>
                  <a:cubicBezTo>
                    <a:pt x="200" y="203"/>
                    <a:pt x="200" y="203"/>
                    <a:pt x="200" y="203"/>
                  </a:cubicBezTo>
                  <a:cubicBezTo>
                    <a:pt x="204" y="203"/>
                    <a:pt x="207" y="199"/>
                    <a:pt x="208" y="196"/>
                  </a:cubicBezTo>
                  <a:cubicBezTo>
                    <a:pt x="221" y="143"/>
                    <a:pt x="221" y="143"/>
                    <a:pt x="221" y="143"/>
                  </a:cubicBezTo>
                  <a:cubicBezTo>
                    <a:pt x="340" y="143"/>
                    <a:pt x="340" y="143"/>
                    <a:pt x="340" y="143"/>
                  </a:cubicBezTo>
                  <a:cubicBezTo>
                    <a:pt x="344" y="143"/>
                    <a:pt x="348" y="139"/>
                    <a:pt x="348" y="135"/>
                  </a:cubicBezTo>
                  <a:cubicBezTo>
                    <a:pt x="348" y="131"/>
                    <a:pt x="344" y="127"/>
                    <a:pt x="340" y="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30" name="Google Shape;995;p58">
              <a:extLst>
                <a:ext uri="{FF2B5EF4-FFF2-40B4-BE49-F238E27FC236}">
                  <a16:creationId xmlns:a16="http://schemas.microsoft.com/office/drawing/2014/main" id="{9ECB48D0-9AF8-4A57-9DFA-C7B68027610B}"/>
                </a:ext>
              </a:extLst>
            </p:cNvPr>
            <p:cNvSpPr/>
            <p:nvPr/>
          </p:nvSpPr>
          <p:spPr>
            <a:xfrm>
              <a:off x="1474881" y="3641928"/>
              <a:ext cx="2412000" cy="4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</p:grpSp>
      <p:sp>
        <p:nvSpPr>
          <p:cNvPr id="8" name="Slide Number Placeholder 2"/>
          <p:cNvSpPr txBox="1">
            <a:spLocks/>
          </p:cNvSpPr>
          <p:nvPr/>
        </p:nvSpPr>
        <p:spPr>
          <a:xfrm>
            <a:off x="4499177" y="4805115"/>
            <a:ext cx="584825" cy="2738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78" y="1191238"/>
            <a:ext cx="5830349" cy="361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6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1792</TotalTime>
  <Words>514</Words>
  <Application>Microsoft Office PowerPoint</Application>
  <PresentationFormat>On-screen Show (16:9)</PresentationFormat>
  <Paragraphs>85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Arial</vt:lpstr>
      <vt:lpstr>Source Sans Pro</vt:lpstr>
      <vt:lpstr>Source Sans Pro Light</vt:lpstr>
      <vt:lpstr>Century Gothic</vt:lpstr>
      <vt:lpstr>Livvic</vt:lpstr>
      <vt:lpstr>Roboto Condensed Light</vt:lpstr>
      <vt:lpstr>Fredoka One</vt:lpstr>
      <vt:lpstr>Anton</vt:lpstr>
      <vt:lpstr>Comfortaa Regular</vt:lpstr>
      <vt:lpstr>Times New Roman</vt:lpstr>
      <vt:lpstr>Wingdings</vt:lpstr>
      <vt:lpstr>Roboto Condensed</vt:lpstr>
      <vt:lpstr>Wingdings 3</vt:lpstr>
      <vt:lpstr>Wisp</vt:lpstr>
      <vt:lpstr>TRƯỜNG ĐẠI HỌC THỦY LỢI  KHOA CÔNG NGHỆ THÔNG TIN</vt:lpstr>
      <vt:lpstr>Nội dung trình bày:</vt:lpstr>
      <vt:lpstr>1. Đặt vấn đề</vt:lpstr>
      <vt:lpstr>     Mục đích của đề tài</vt:lpstr>
      <vt:lpstr> 2. Tổng quan về mô hình B2C.  </vt:lpstr>
      <vt:lpstr>2. Tổng quan về mô hình B2C.</vt:lpstr>
      <vt:lpstr>  3. Công cụ thực hiện. </vt:lpstr>
      <vt:lpstr>4. Phân tích và thiết kế hệ thống. </vt:lpstr>
      <vt:lpstr>4. Phân tích và thiết kế hệ thống. </vt:lpstr>
      <vt:lpstr>4. Phân tích và thiết kế hệ thống. </vt:lpstr>
      <vt:lpstr>5. Kết quả chương trình. </vt:lpstr>
      <vt:lpstr>5. Kết quả chương trình. </vt:lpstr>
      <vt:lpstr>5. Kết quả chương trình</vt:lpstr>
      <vt:lpstr>6. Tổng kết. </vt:lpstr>
      <vt:lpstr>CẢM ƠN QUÝ THẦY CÔ ĐÃ LẮNG NGHE!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</dc:title>
  <dc:creator>Tinh Nguyen</dc:creator>
  <cp:lastModifiedBy>Bắp Cải</cp:lastModifiedBy>
  <cp:revision>232</cp:revision>
  <dcterms:modified xsi:type="dcterms:W3CDTF">2021-07-15T14:06:51Z</dcterms:modified>
</cp:coreProperties>
</file>